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8" r:id="rId2"/>
    <p:sldId id="284" r:id="rId3"/>
    <p:sldId id="291" r:id="rId4"/>
    <p:sldId id="279" r:id="rId5"/>
    <p:sldId id="258" r:id="rId6"/>
    <p:sldId id="259" r:id="rId7"/>
    <p:sldId id="260" r:id="rId8"/>
    <p:sldId id="261" r:id="rId9"/>
    <p:sldId id="262" r:id="rId10"/>
    <p:sldId id="275" r:id="rId11"/>
    <p:sldId id="274" r:id="rId12"/>
    <p:sldId id="281" r:id="rId13"/>
    <p:sldId id="280" r:id="rId14"/>
    <p:sldId id="263" r:id="rId15"/>
    <p:sldId id="286" r:id="rId16"/>
    <p:sldId id="283" r:id="rId17"/>
    <p:sldId id="282" r:id="rId18"/>
    <p:sldId id="276" r:id="rId19"/>
    <p:sldId id="264" r:id="rId20"/>
    <p:sldId id="273" r:id="rId21"/>
    <p:sldId id="272" r:id="rId22"/>
    <p:sldId id="277" r:id="rId23"/>
    <p:sldId id="271" r:id="rId24"/>
    <p:sldId id="266" r:id="rId25"/>
    <p:sldId id="290" r:id="rId26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D1DD8-860B-415C-82ED-F49822DAA74A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2496B-3014-45DC-9293-465D984870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06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A80B3-D556-4B42-B193-44B17C774E15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1C411-E5E8-4DB0-B268-B8E73D30F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723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03DD39-4A5E-4EFC-8556-FBD3238FC6BC}" type="slidenum">
              <a:rPr lang="cs-CZ" altLang="cs-CZ" smtClean="0"/>
              <a:pPr>
                <a:spcBef>
                  <a:spcPct val="0"/>
                </a:spcBef>
              </a:pPr>
              <a:t>1</a:t>
            </a:fld>
            <a:endParaRPr lang="cs-CZ" altLang="cs-CZ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18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11-140C-49C2-BA47-B5FB41023A10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626D-DC3D-4161-B6D8-7710555FC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85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11-140C-49C2-BA47-B5FB41023A10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626D-DC3D-4161-B6D8-7710555FC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21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11-140C-49C2-BA47-B5FB41023A10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626D-DC3D-4161-B6D8-7710555FC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38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11-140C-49C2-BA47-B5FB41023A10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626D-DC3D-4161-B6D8-7710555FC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540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11-140C-49C2-BA47-B5FB41023A10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626D-DC3D-4161-B6D8-7710555FC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56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11-140C-49C2-BA47-B5FB41023A10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626D-DC3D-4161-B6D8-7710555FC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088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11-140C-49C2-BA47-B5FB41023A10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626D-DC3D-4161-B6D8-7710555FC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32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11-140C-49C2-BA47-B5FB41023A10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626D-DC3D-4161-B6D8-7710555FC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34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11-140C-49C2-BA47-B5FB41023A10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626D-DC3D-4161-B6D8-7710555FC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13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11-140C-49C2-BA47-B5FB41023A10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626D-DC3D-4161-B6D8-7710555FC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69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11-140C-49C2-BA47-B5FB41023A10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626D-DC3D-4161-B6D8-7710555FC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91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FC111-140C-49C2-BA47-B5FB41023A10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C626D-DC3D-4161-B6D8-7710555FC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0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smt.cz/vzdelavani/vysoke-skolstvi/moznosti-overovani-vysledku-uceni-a-kompetenci-distancn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lrohlik@rek.zcu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mt.cz/vzdelavani/vysoke-skolstvi/moznosti-overovani-vysledku-uceni-a-kompetenci-distancn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uvs.cz/attachments/article/156/Metodick%C3%BD%20pokyn%20distancni_vzdelavani_AR_2020-2021.pd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 descr="Kytice"/>
          <p:cNvSpPr>
            <a:spLocks noGrp="1" noChangeArrowheads="1"/>
          </p:cNvSpPr>
          <p:nvPr>
            <p:ph type="ctrTitle"/>
          </p:nvPr>
        </p:nvSpPr>
        <p:spPr>
          <a:xfrm>
            <a:off x="1982994" y="2773640"/>
            <a:ext cx="8497888" cy="19446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2800" dirty="0"/>
              <a:t/>
            </a:r>
            <a:br>
              <a:rPr lang="cs-CZ" sz="2800" dirty="0"/>
            </a:br>
            <a:r>
              <a:rPr lang="cs-CZ" dirty="0"/>
              <a:t>Distanční hodnocení </a:t>
            </a:r>
            <a:br>
              <a:rPr lang="cs-CZ" dirty="0"/>
            </a:br>
            <a:r>
              <a:rPr lang="cs-CZ" dirty="0"/>
              <a:t>na vysoké škole</a:t>
            </a:r>
            <a:endParaRPr lang="cs-CZ" sz="4000" u="sng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82995" y="5007251"/>
            <a:ext cx="78914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cs-CZ" sz="2800" kern="0" dirty="0" smtClean="0"/>
              <a:t>Lucie Rohlíková</a:t>
            </a:r>
            <a:endParaRPr lang="cs-CZ" sz="2800" kern="0" dirty="0"/>
          </a:p>
          <a:p>
            <a:pPr eaLnBrk="1" hangingPunct="1">
              <a:defRPr/>
            </a:pPr>
            <a:endParaRPr lang="cs-CZ" sz="2000" kern="0" dirty="0"/>
          </a:p>
        </p:txBody>
      </p:sp>
      <p:pic>
        <p:nvPicPr>
          <p:cNvPr id="4100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994" y="1130499"/>
            <a:ext cx="3352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353522" y="1130499"/>
            <a:ext cx="4216219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dirty="0"/>
              <a:t>WEBINÁŘ</a:t>
            </a:r>
          </a:p>
          <a:p>
            <a:pPr>
              <a:defRPr/>
            </a:pPr>
            <a:r>
              <a:rPr lang="cs-CZ" sz="3200" kern="0" dirty="0" smtClean="0"/>
              <a:t>čtvrtek </a:t>
            </a:r>
            <a:r>
              <a:rPr lang="cs-CZ" sz="3200" kern="0" dirty="0" smtClean="0"/>
              <a:t>11</a:t>
            </a:r>
            <a:r>
              <a:rPr lang="cs-CZ" sz="3200" kern="0" dirty="0" smtClean="0"/>
              <a:t>. března </a:t>
            </a:r>
            <a:r>
              <a:rPr lang="cs-CZ" sz="3200" kern="0" dirty="0" smtClean="0"/>
              <a:t>2021 </a:t>
            </a:r>
            <a:endParaRPr lang="cs-CZ" sz="3200" kern="0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275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Státní zkoušky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m</a:t>
            </a:r>
            <a:r>
              <a:rPr lang="cs-CZ" dirty="0" smtClean="0"/>
              <a:t>ohou se konat distančně</a:t>
            </a:r>
          </a:p>
          <a:p>
            <a:r>
              <a:rPr lang="cs-CZ" dirty="0"/>
              <a:t>nemusí být veřejné, pokud bude jejich průběh </a:t>
            </a:r>
            <a:r>
              <a:rPr lang="cs-CZ" dirty="0" smtClean="0"/>
              <a:t>nahráván</a:t>
            </a:r>
          </a:p>
          <a:p>
            <a:r>
              <a:rPr lang="cs-CZ" dirty="0"/>
              <a:t>změna formy zkoušky z prezenční na distanční může zároveň vést ke změně její podoby</a:t>
            </a:r>
            <a:endParaRPr lang="cs-CZ" dirty="0" smtClean="0"/>
          </a:p>
          <a:p>
            <a:r>
              <a:rPr lang="cs-CZ" dirty="0"/>
              <a:t>záleží na rozhodnutí vysoké školy, zda a v jaké podobě umožní konání státních zkoušek nebo jejich jednotlivých částí distanční </a:t>
            </a:r>
            <a:r>
              <a:rPr lang="cs-CZ" dirty="0" smtClean="0"/>
              <a:t>formou</a:t>
            </a:r>
          </a:p>
          <a:p>
            <a:r>
              <a:rPr lang="cs-CZ" dirty="0" err="1"/>
              <a:t>v</a:t>
            </a:r>
            <a:r>
              <a:rPr lang="cs-CZ" dirty="0" err="1" smtClean="0"/>
              <a:t>ideohovor</a:t>
            </a:r>
            <a:r>
              <a:rPr lang="cs-CZ" dirty="0" smtClean="0"/>
              <a:t> - </a:t>
            </a:r>
            <a:r>
              <a:rPr lang="cs-CZ" dirty="0"/>
              <a:t>je </a:t>
            </a:r>
            <a:r>
              <a:rPr lang="cs-CZ" dirty="0" smtClean="0"/>
              <a:t>možn</a:t>
            </a:r>
            <a:r>
              <a:rPr lang="cs-CZ" dirty="0"/>
              <a:t>é</a:t>
            </a:r>
            <a:r>
              <a:rPr lang="cs-CZ" dirty="0" smtClean="0"/>
              <a:t> </a:t>
            </a:r>
            <a:r>
              <a:rPr lang="cs-CZ" dirty="0"/>
              <a:t>omezit velikost </a:t>
            </a:r>
            <a:r>
              <a:rPr lang="cs-CZ" dirty="0" smtClean="0"/>
              <a:t>komise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Zdroj: </a:t>
            </a:r>
            <a:endParaRPr lang="cs-CZ" dirty="0" smtClean="0">
              <a:hlinkClick r:id="rId2"/>
            </a:endParaRPr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https://www.msmt.cz/vzdelavani/vysoke-skolstvi/moznosti-overovani-vysledku-uceni-a-kompetenci-distancni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234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 hlediska instituce je možné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Změnit harmonogram akademického roku</a:t>
            </a:r>
          </a:p>
          <a:p>
            <a:r>
              <a:rPr lang="cs-CZ" dirty="0" smtClean="0"/>
              <a:t>Uvolnit podmínky pro zápis do dalšího ročníku</a:t>
            </a:r>
          </a:p>
          <a:p>
            <a:r>
              <a:rPr lang="cs-CZ" dirty="0" smtClean="0"/>
              <a:t>Umožnit dodatečný zápis předmětů místo těch, které nemohou být realizovány</a:t>
            </a:r>
          </a:p>
          <a:p>
            <a:r>
              <a:rPr lang="cs-CZ" dirty="0" smtClean="0"/>
              <a:t>Lze zvolit jinou úplně jinou metodu hodnocení než byla plánována původně (tj. místo ústní zkoušky nemusí být ústní distanční zkouška, ale třeba odevzdání seminární práce) – žádoucí je nicméně obdobná zátěž – nutná je koordinace na úrovni studijního programu</a:t>
            </a:r>
          </a:p>
        </p:txBody>
      </p:sp>
    </p:spTree>
    <p:extLst>
      <p:ext uri="{BB962C8B-B14F-4D97-AF65-F5344CB8AC3E}">
        <p14:creationId xmlns:p14="http://schemas.microsoft.com/office/powerpoint/2010/main" val="270752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Přijímací zkoušky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045765" cy="4351338"/>
          </a:xfrm>
        </p:spPr>
        <p:txBody>
          <a:bodyPr/>
          <a:lstStyle/>
          <a:p>
            <a:r>
              <a:rPr lang="cs-CZ" dirty="0" smtClean="0"/>
              <a:t>Vysoké školy mohou stanovit nové termíny i podmínky přijímacích zkoušek. Tyto termíny a podmínky musí být zveřejněny nejpozději 15 dnů přede dnem jejich konání, nikoli ve standardním čtyřměsíčním předstihu, jak ukládá § 49 odst. 5 zákona o vysokých školách.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65" y="1530626"/>
            <a:ext cx="6038885" cy="402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Přijímací zkoušky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Možný průběh přijímacích zkoušek:</a:t>
            </a:r>
          </a:p>
          <a:p>
            <a:pPr marL="0" indent="0">
              <a:buNone/>
            </a:pPr>
            <a:r>
              <a:rPr lang="cs-CZ" dirty="0" smtClean="0"/>
              <a:t>1. kolo</a:t>
            </a:r>
            <a:endParaRPr lang="cs-CZ" dirty="0"/>
          </a:p>
          <a:p>
            <a:r>
              <a:rPr lang="cs-CZ" dirty="0" smtClean="0"/>
              <a:t>hodnocení na základě samostatných prací, motivačních dopisů, videí, elektronických portfolií</a:t>
            </a:r>
          </a:p>
          <a:p>
            <a:r>
              <a:rPr lang="cs-CZ" dirty="0"/>
              <a:t>h</a:t>
            </a:r>
            <a:r>
              <a:rPr lang="cs-CZ" dirty="0" smtClean="0"/>
              <a:t>odnocení na základě výsledků předchozího studia (problematické)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2. kolo</a:t>
            </a:r>
          </a:p>
          <a:p>
            <a:r>
              <a:rPr lang="cs-CZ" dirty="0" err="1"/>
              <a:t>v</a:t>
            </a:r>
            <a:r>
              <a:rPr lang="cs-CZ" dirty="0" err="1" smtClean="0"/>
              <a:t>ideohovor</a:t>
            </a:r>
            <a:r>
              <a:rPr lang="cs-CZ" dirty="0" smtClean="0"/>
              <a:t>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545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03851" y="1991141"/>
            <a:ext cx="1014785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i="0" dirty="0" smtClean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Jak zajistit anonymní hlasování komise u obhajob nebo komisionální zkoušky?</a:t>
            </a:r>
            <a:endParaRPr lang="en-US" sz="2800" b="1" i="0" dirty="0" smtClean="0">
              <a:solidFill>
                <a:srgbClr val="4C4C4C"/>
              </a:solidFill>
              <a:effectLst/>
              <a:latin typeface="Arial" panose="020B0604020202020204" pitchFamily="34" charset="0"/>
            </a:endParaRPr>
          </a:p>
          <a:p>
            <a:endParaRPr lang="cs-CZ" sz="2800" b="0" i="0" dirty="0" smtClean="0">
              <a:solidFill>
                <a:srgbClr val="4C4C4C"/>
              </a:solidFill>
              <a:effectLst/>
              <a:latin typeface="Arial" panose="020B0604020202020204" pitchFamily="34" charset="0"/>
            </a:endParaRPr>
          </a:p>
          <a:p>
            <a:r>
              <a:rPr lang="cs-CZ" sz="2800" b="0" i="0" dirty="0" smtClean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Pro anonymní hlasování je potřeba, aby k hlasování měl přístup jen ten, kdo smí hlasovat, aby bylo zřejmé, kdo hlasoval, a aby  nebylo nikomu známo, jak dotyčný hlasoval. </a:t>
            </a:r>
          </a:p>
          <a:p>
            <a:endParaRPr lang="cs-CZ" sz="2800" dirty="0">
              <a:solidFill>
                <a:srgbClr val="4C4C4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60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66530" y="669237"/>
            <a:ext cx="5715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i="0" dirty="0" smtClean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Jak zajistit anonymní hlasování komise u obhajob nebo komisionální zkoušky?</a:t>
            </a:r>
            <a:endParaRPr lang="cs-CZ" sz="2800" b="0" i="0" dirty="0" smtClean="0">
              <a:solidFill>
                <a:srgbClr val="4C4C4C"/>
              </a:solidFill>
              <a:effectLst/>
              <a:latin typeface="Arial" panose="020B0604020202020204" pitchFamily="34" charset="0"/>
            </a:endParaRPr>
          </a:p>
          <a:p>
            <a:endParaRPr lang="cs-CZ" sz="2800" dirty="0">
              <a:solidFill>
                <a:srgbClr val="4C4C4C"/>
              </a:solidFill>
              <a:latin typeface="Arial" panose="020B0604020202020204" pitchFamily="34" charset="0"/>
            </a:endParaRPr>
          </a:p>
          <a:p>
            <a:r>
              <a:rPr lang="cs-CZ" sz="2800" b="0" i="0" dirty="0" smtClean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Možností je vytvořit kurz v LMS </a:t>
            </a:r>
            <a:r>
              <a:rPr lang="cs-CZ" sz="2800" b="0" i="0" dirty="0" err="1" smtClean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Moodle</a:t>
            </a:r>
            <a:r>
              <a:rPr lang="cs-CZ" sz="2800" b="0" i="0" dirty="0" smtClean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, který je vstupní branou pro zkušební komisi - jsou zde k dispozici podklady ke zkoušce, odkaz k videokonferenci, kde bude schůzka probíhat, a dotazník (s jednou nebo několika otázkami) nebo několik dotazníků podle toho, kolikrát se bude hlasovat. </a:t>
            </a:r>
            <a:r>
              <a:rPr lang="cs-CZ" b="0" i="0" dirty="0" smtClean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 </a:t>
            </a:r>
            <a:endParaRPr lang="cs-CZ" b="0" i="0" dirty="0">
              <a:solidFill>
                <a:srgbClr val="4C4C4C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81" y="596346"/>
            <a:ext cx="5174058" cy="344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5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130" y="709496"/>
            <a:ext cx="8382363" cy="548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5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-9525"/>
            <a:ext cx="8382000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metod online 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Ústní zkouška distanční formou </a:t>
            </a:r>
            <a:r>
              <a:rPr lang="cs-CZ" dirty="0" smtClean="0">
                <a:sym typeface="Symbol" panose="05050102010706020507" pitchFamily="18" charset="2"/>
              </a:rPr>
              <a:t> </a:t>
            </a:r>
            <a:r>
              <a:rPr lang="cs-CZ" dirty="0" err="1" smtClean="0">
                <a:sym typeface="Symbol" panose="05050102010706020507" pitchFamily="18" charset="2"/>
              </a:rPr>
              <a:t>videohovor</a:t>
            </a:r>
            <a:endParaRPr lang="cs-CZ" dirty="0" smtClean="0"/>
          </a:p>
          <a:p>
            <a:r>
              <a:rPr lang="cs-CZ" dirty="0" smtClean="0"/>
              <a:t>Praktická zkouška distanční formou </a:t>
            </a:r>
            <a:r>
              <a:rPr lang="cs-CZ" dirty="0" smtClean="0">
                <a:sym typeface="Symbol" panose="05050102010706020507" pitchFamily="18" charset="2"/>
              </a:rPr>
              <a:t> </a:t>
            </a:r>
            <a:r>
              <a:rPr lang="cs-CZ" dirty="0" err="1" smtClean="0">
                <a:sym typeface="Symbol" panose="05050102010706020507" pitchFamily="18" charset="2"/>
              </a:rPr>
              <a:t>videohovor</a:t>
            </a:r>
            <a:r>
              <a:rPr lang="cs-CZ" dirty="0" smtClean="0">
                <a:sym typeface="Symbol" panose="05050102010706020507" pitchFamily="18" charset="2"/>
              </a:rPr>
              <a:t>, </a:t>
            </a:r>
            <a:r>
              <a:rPr lang="cs-CZ" dirty="0" err="1" smtClean="0">
                <a:sym typeface="Symbol" panose="05050102010706020507" pitchFamily="18" charset="2"/>
              </a:rPr>
              <a:t>videoprezentace</a:t>
            </a:r>
            <a:endParaRPr lang="cs-CZ" dirty="0" smtClean="0">
              <a:sym typeface="Symbol" panose="05050102010706020507" pitchFamily="18" charset="2"/>
            </a:endParaRPr>
          </a:p>
          <a:p>
            <a:r>
              <a:rPr lang="cs-CZ" dirty="0" smtClean="0">
                <a:sym typeface="Symbol" panose="05050102010706020507" pitchFamily="18" charset="2"/>
              </a:rPr>
              <a:t>Online kolokvium  </a:t>
            </a:r>
            <a:r>
              <a:rPr lang="cs-CZ" dirty="0" err="1" smtClean="0">
                <a:sym typeface="Symbol" panose="05050102010706020507" pitchFamily="18" charset="2"/>
              </a:rPr>
              <a:t>videohovor</a:t>
            </a:r>
            <a:endParaRPr lang="cs-CZ" dirty="0" smtClean="0"/>
          </a:p>
          <a:p>
            <a:r>
              <a:rPr lang="cs-CZ" dirty="0" smtClean="0"/>
              <a:t>Hodnocení výstupů </a:t>
            </a:r>
            <a:r>
              <a:rPr lang="cs-CZ" dirty="0"/>
              <a:t>samostatné tvůrčí </a:t>
            </a:r>
            <a:r>
              <a:rPr lang="cs-CZ" dirty="0" smtClean="0"/>
              <a:t>práce </a:t>
            </a:r>
            <a:r>
              <a:rPr lang="cs-CZ" dirty="0" smtClean="0">
                <a:sym typeface="Symbol" panose="05050102010706020507" pitchFamily="18" charset="2"/>
              </a:rPr>
              <a:t> elektronické odevzdání, elektronické portfolio</a:t>
            </a:r>
          </a:p>
          <a:p>
            <a:r>
              <a:rPr lang="cs-CZ" dirty="0" smtClean="0">
                <a:sym typeface="Symbol" panose="05050102010706020507" pitchFamily="18" charset="2"/>
              </a:rPr>
              <a:t>Individuální on-line prezentace  </a:t>
            </a:r>
            <a:r>
              <a:rPr lang="cs-CZ" dirty="0" err="1" smtClean="0">
                <a:sym typeface="Symbol" panose="05050102010706020507" pitchFamily="18" charset="2"/>
              </a:rPr>
              <a:t>videohovor</a:t>
            </a:r>
            <a:r>
              <a:rPr lang="cs-CZ" dirty="0" smtClean="0">
                <a:sym typeface="Symbol" panose="05050102010706020507" pitchFamily="18" charset="2"/>
              </a:rPr>
              <a:t>, </a:t>
            </a:r>
            <a:r>
              <a:rPr lang="cs-CZ" dirty="0" err="1" smtClean="0">
                <a:sym typeface="Symbol" panose="05050102010706020507" pitchFamily="18" charset="2"/>
              </a:rPr>
              <a:t>videoprezentace</a:t>
            </a:r>
            <a:r>
              <a:rPr lang="cs-CZ" dirty="0" smtClean="0">
                <a:sym typeface="Symbol" panose="05050102010706020507" pitchFamily="18" charset="2"/>
              </a:rPr>
              <a:t>, </a:t>
            </a:r>
            <a:r>
              <a:rPr lang="cs-CZ" dirty="0" err="1" smtClean="0">
                <a:sym typeface="Symbol" panose="05050102010706020507" pitchFamily="18" charset="2"/>
              </a:rPr>
              <a:t>powerpointová</a:t>
            </a:r>
            <a:r>
              <a:rPr lang="cs-CZ" dirty="0" smtClean="0">
                <a:sym typeface="Symbol" panose="05050102010706020507" pitchFamily="18" charset="2"/>
              </a:rPr>
              <a:t> prezentace s nahraným </a:t>
            </a:r>
            <a:r>
              <a:rPr lang="cs-CZ" dirty="0" err="1" smtClean="0">
                <a:sym typeface="Symbol" panose="05050102010706020507" pitchFamily="18" charset="2"/>
              </a:rPr>
              <a:t>audiokomentářem</a:t>
            </a:r>
            <a:endParaRPr lang="cs-CZ" dirty="0"/>
          </a:p>
          <a:p>
            <a:r>
              <a:rPr lang="cs-CZ" dirty="0" smtClean="0">
                <a:sym typeface="Symbol" panose="05050102010706020507" pitchFamily="18" charset="2"/>
              </a:rPr>
              <a:t>Skupinová on-line prezentace  </a:t>
            </a:r>
            <a:r>
              <a:rPr lang="cs-CZ" dirty="0" err="1" smtClean="0">
                <a:sym typeface="Symbol" panose="05050102010706020507" pitchFamily="18" charset="2"/>
              </a:rPr>
              <a:t>videohovor</a:t>
            </a:r>
            <a:r>
              <a:rPr lang="cs-CZ" dirty="0" smtClean="0">
                <a:sym typeface="Symbol" panose="05050102010706020507" pitchFamily="18" charset="2"/>
              </a:rPr>
              <a:t>, </a:t>
            </a:r>
            <a:r>
              <a:rPr lang="cs-CZ" dirty="0" err="1" smtClean="0">
                <a:sym typeface="Symbol" panose="05050102010706020507" pitchFamily="18" charset="2"/>
              </a:rPr>
              <a:t>videoprezentace</a:t>
            </a:r>
            <a:r>
              <a:rPr lang="cs-CZ" dirty="0" smtClean="0">
                <a:sym typeface="Symbol" panose="05050102010706020507" pitchFamily="18" charset="2"/>
              </a:rPr>
              <a:t>, </a:t>
            </a:r>
            <a:r>
              <a:rPr lang="cs-CZ" dirty="0" err="1" smtClean="0">
                <a:sym typeface="Symbol" panose="05050102010706020507" pitchFamily="18" charset="2"/>
              </a:rPr>
              <a:t>powerpointová</a:t>
            </a:r>
            <a:r>
              <a:rPr lang="cs-CZ" dirty="0" smtClean="0">
                <a:sym typeface="Symbol" panose="05050102010706020507" pitchFamily="18" charset="2"/>
              </a:rPr>
              <a:t> prezentace s nahraným </a:t>
            </a:r>
            <a:r>
              <a:rPr lang="cs-CZ" dirty="0" err="1" smtClean="0">
                <a:sym typeface="Symbol" panose="05050102010706020507" pitchFamily="18" charset="2"/>
              </a:rPr>
              <a:t>audiokomentářem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289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41175" y="1048942"/>
            <a:ext cx="883588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i="0" dirty="0" smtClean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Jak předcházet podvádění studentů u distanční ústní zkoušky?</a:t>
            </a:r>
            <a:endParaRPr lang="cs-CZ" sz="2800" b="0" i="0" dirty="0" smtClean="0">
              <a:solidFill>
                <a:srgbClr val="4C4C4C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4C4C4C"/>
                </a:solidFill>
                <a:latin typeface="Arial" panose="020B0604020202020204" pitchFamily="34" charset="0"/>
              </a:rPr>
              <a:t>v</a:t>
            </a:r>
            <a:r>
              <a:rPr lang="cs-CZ" sz="2800" b="0" i="0" dirty="0" smtClean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yužití webkamery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4C4C4C"/>
                </a:solidFill>
                <a:latin typeface="Arial" panose="020B0604020202020204" pitchFamily="34" charset="0"/>
              </a:rPr>
              <a:t>i</a:t>
            </a:r>
            <a:r>
              <a:rPr lang="cs-CZ" sz="2800" b="0" i="0" dirty="0" smtClean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dentifikace studenta, např. s využitím studentské karty.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0" i="0" dirty="0" smtClean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doložení, že je student v místnosti sám bez nápovědy. </a:t>
            </a:r>
            <a:endParaRPr lang="cs-CZ" sz="2800" dirty="0">
              <a:solidFill>
                <a:srgbClr val="4C4C4C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4C4C4C"/>
                </a:solidFill>
                <a:latin typeface="Arial" panose="020B0604020202020204" pitchFamily="34" charset="0"/>
              </a:rPr>
              <a:t>z</a:t>
            </a:r>
            <a:r>
              <a:rPr lang="cs-CZ" sz="2800" b="0" i="0" dirty="0" smtClean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adání otázek neočekávaným způsobem jako průřezové nebo otázky založené na různých úhlech pohledu a na souvislostech</a:t>
            </a:r>
            <a:endParaRPr lang="cs-CZ" sz="2800" b="0" i="0" dirty="0">
              <a:solidFill>
                <a:srgbClr val="4C4C4C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05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</a:t>
            </a:r>
            <a:r>
              <a:rPr lang="cs-CZ" dirty="0" err="1" smtClean="0"/>
              <a:t>webináře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3544957" cy="4351338"/>
          </a:xfrm>
        </p:spPr>
        <p:txBody>
          <a:bodyPr/>
          <a:lstStyle/>
          <a:p>
            <a:r>
              <a:rPr lang="cs-CZ" dirty="0" smtClean="0"/>
              <a:t>Prezenční </a:t>
            </a:r>
            <a:r>
              <a:rPr lang="cs-CZ" dirty="0" err="1" smtClean="0"/>
              <a:t>vs</a:t>
            </a:r>
            <a:r>
              <a:rPr lang="cs-CZ" dirty="0" smtClean="0"/>
              <a:t> distanční hodnocení studentů</a:t>
            </a:r>
          </a:p>
          <a:p>
            <a:r>
              <a:rPr lang="cs-CZ" dirty="0" smtClean="0"/>
              <a:t>Formativní </a:t>
            </a:r>
            <a:r>
              <a:rPr lang="cs-CZ" dirty="0" err="1" smtClean="0"/>
              <a:t>vs</a:t>
            </a:r>
            <a:r>
              <a:rPr lang="cs-CZ" dirty="0" smtClean="0"/>
              <a:t> </a:t>
            </a:r>
            <a:r>
              <a:rPr lang="cs-CZ" dirty="0" err="1" smtClean="0"/>
              <a:t>sumativní</a:t>
            </a:r>
            <a:r>
              <a:rPr lang="cs-CZ" dirty="0" smtClean="0"/>
              <a:t> hodnocení studentů</a:t>
            </a:r>
          </a:p>
          <a:p>
            <a:r>
              <a:rPr lang="cs-CZ" dirty="0" smtClean="0"/>
              <a:t>Maximální zamezení podvádění studentů </a:t>
            </a:r>
            <a:r>
              <a:rPr lang="cs-CZ" dirty="0" err="1" smtClean="0"/>
              <a:t>vs</a:t>
            </a:r>
            <a:r>
              <a:rPr lang="cs-CZ" dirty="0" smtClean="0"/>
              <a:t> nadhled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269" y="1441175"/>
            <a:ext cx="6202016" cy="465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8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Tipy pro distanční zkoušku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3216965" cy="4351338"/>
          </a:xfrm>
        </p:spPr>
        <p:txBody>
          <a:bodyPr/>
          <a:lstStyle/>
          <a:p>
            <a:r>
              <a:rPr lang="cs-CZ" dirty="0" smtClean="0"/>
              <a:t>Zkouška formou </a:t>
            </a:r>
            <a:r>
              <a:rPr lang="cs-CZ" b="1" dirty="0" smtClean="0"/>
              <a:t>open </a:t>
            </a:r>
            <a:r>
              <a:rPr lang="cs-CZ" b="1" dirty="0" err="1" smtClean="0"/>
              <a:t>book</a:t>
            </a:r>
            <a:endParaRPr lang="cs-CZ" b="1" dirty="0" smtClean="0"/>
          </a:p>
          <a:p>
            <a:r>
              <a:rPr lang="cs-CZ" dirty="0" smtClean="0"/>
              <a:t>Zkouška s využitím sdílené tabule nebo sdílených dokumentů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59" y="1619629"/>
            <a:ext cx="6351105" cy="476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4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Tipy pro alternativní formy 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Hodnocení na základě dlouhodobé práce na projektu</a:t>
            </a:r>
          </a:p>
          <a:p>
            <a:r>
              <a:rPr lang="cs-CZ" dirty="0" smtClean="0"/>
              <a:t>Hodnocení na základě předložení elektronického portfolia</a:t>
            </a:r>
          </a:p>
          <a:p>
            <a:r>
              <a:rPr lang="cs-CZ" dirty="0" smtClean="0"/>
              <a:t>Hodnocení na základě multimediálního výstupu</a:t>
            </a:r>
          </a:p>
          <a:p>
            <a:r>
              <a:rPr lang="cs-CZ" dirty="0" smtClean="0"/>
              <a:t>Hodnocení na základě vytvoření fyzického produktu a jeho multimediální prezentace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Vz</a:t>
            </a:r>
            <a:r>
              <a:rPr lang="cs-CZ" dirty="0" err="1" smtClean="0"/>
              <a:t>ájemné</a:t>
            </a:r>
            <a:r>
              <a:rPr lang="cs-CZ" dirty="0" smtClean="0"/>
              <a:t> hodnocení studentů</a:t>
            </a:r>
          </a:p>
          <a:p>
            <a:r>
              <a:rPr lang="cs-CZ" dirty="0" smtClean="0"/>
              <a:t>Sebehodnocení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95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Písemný test online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Realizace testů v rámci LMS</a:t>
            </a:r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Varianty</a:t>
            </a:r>
          </a:p>
          <a:p>
            <a:pPr marL="0" indent="0">
              <a:buNone/>
            </a:pPr>
            <a:r>
              <a:rPr lang="cs-CZ" dirty="0" smtClean="0"/>
              <a:t>On-line test volný (kdykoli ke splnění)</a:t>
            </a:r>
          </a:p>
          <a:p>
            <a:pPr marL="0" indent="0">
              <a:buNone/>
            </a:pPr>
            <a:r>
              <a:rPr lang="cs-CZ" dirty="0" smtClean="0"/>
              <a:t>On-line test s časovým limitem</a:t>
            </a:r>
          </a:p>
          <a:p>
            <a:pPr marL="0" indent="0">
              <a:buNone/>
            </a:pPr>
            <a:r>
              <a:rPr lang="cs-CZ" dirty="0" smtClean="0"/>
              <a:t>On-line test s časovým limitem otevřeným jen v konkrétním čase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80" y="765312"/>
            <a:ext cx="5129324" cy="341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3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Tipy pro omezení podvádění při testu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Multinumerické</a:t>
            </a:r>
            <a:r>
              <a:rPr lang="cs-CZ" dirty="0" smtClean="0"/>
              <a:t> úlohy</a:t>
            </a:r>
          </a:p>
          <a:p>
            <a:r>
              <a:rPr lang="cs-CZ" dirty="0" smtClean="0"/>
              <a:t>Banka úloh a generování různých testů</a:t>
            </a:r>
          </a:p>
          <a:p>
            <a:r>
              <a:rPr lang="cs-CZ" dirty="0" smtClean="0"/>
              <a:t>Promíchané pořadí otázek, promíchané pořadí voleb odpovědí</a:t>
            </a:r>
          </a:p>
          <a:p>
            <a:r>
              <a:rPr lang="cs-CZ" dirty="0" smtClean="0"/>
              <a:t>Testy nanečisto</a:t>
            </a:r>
          </a:p>
          <a:p>
            <a:r>
              <a:rPr lang="cs-CZ" dirty="0" smtClean="0"/>
              <a:t>Časový limit</a:t>
            </a:r>
          </a:p>
          <a:p>
            <a:r>
              <a:rPr lang="cs-CZ" dirty="0" smtClean="0"/>
              <a:t>Omezení času zpřístupnění testu</a:t>
            </a:r>
          </a:p>
          <a:p>
            <a:r>
              <a:rPr lang="cs-CZ" dirty="0" smtClean="0"/>
              <a:t>Testy s otevřenou odpovědí</a:t>
            </a:r>
          </a:p>
          <a:p>
            <a:r>
              <a:rPr lang="cs-CZ" dirty="0" smtClean="0"/>
              <a:t>Otázky na konkrétní práci studentů nebo konkrétní situaci z praxe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62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71939" y="1092081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i="0" dirty="0" smtClean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Pomůže podvádění omezit tzv. </a:t>
            </a:r>
            <a:r>
              <a:rPr lang="cs-CZ" b="1" i="0" dirty="0" err="1" smtClean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proctoring</a:t>
            </a:r>
            <a:r>
              <a:rPr lang="cs-CZ" b="1" i="0" dirty="0" smtClean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?</a:t>
            </a:r>
            <a:endParaRPr lang="cs-CZ" b="0" i="0" dirty="0" smtClean="0">
              <a:solidFill>
                <a:srgbClr val="4C4C4C"/>
              </a:solidFill>
              <a:effectLst/>
              <a:latin typeface="Arial" panose="020B0604020202020204" pitchFamily="34" charset="0"/>
            </a:endParaRPr>
          </a:p>
          <a:p>
            <a:r>
              <a:rPr lang="cs-CZ" dirty="0">
                <a:solidFill>
                  <a:srgbClr val="4C4C4C"/>
                </a:solidFill>
                <a:latin typeface="Arial" panose="020B0604020202020204" pitchFamily="34" charset="0"/>
              </a:rPr>
              <a:t>S</a:t>
            </a:r>
            <a:r>
              <a:rPr lang="cs-CZ" b="0" i="0" dirty="0" smtClean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ystémy </a:t>
            </a:r>
            <a:r>
              <a:rPr lang="cs-CZ" b="0" i="0" dirty="0" err="1" smtClean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proctoringu</a:t>
            </a:r>
            <a:r>
              <a:rPr lang="cs-CZ" b="0" i="0" dirty="0" smtClean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 jsou používány pro větší jistotu, že student v rámci zkoušky nebo testu nevyužívá jiné materiály dostupné v počítači nebo na internetu. </a:t>
            </a:r>
          </a:p>
          <a:p>
            <a:endParaRPr lang="cs-CZ" dirty="0">
              <a:solidFill>
                <a:srgbClr val="4C4C4C"/>
              </a:solidFill>
              <a:latin typeface="Arial" panose="020B0604020202020204" pitchFamily="34" charset="0"/>
            </a:endParaRPr>
          </a:p>
          <a:p>
            <a:r>
              <a:rPr lang="cs-CZ" b="1" i="0" dirty="0" smtClean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Problém těchto systémů:</a:t>
            </a:r>
          </a:p>
          <a:p>
            <a:r>
              <a:rPr lang="cs-CZ" dirty="0" smtClean="0">
                <a:solidFill>
                  <a:srgbClr val="4C4C4C"/>
                </a:solidFill>
                <a:latin typeface="Arial" panose="020B0604020202020204" pitchFamily="34" charset="0"/>
              </a:rPr>
              <a:t>Chybí lokalizace do češtiny</a:t>
            </a:r>
            <a:endParaRPr lang="cs-CZ" dirty="0">
              <a:solidFill>
                <a:srgbClr val="4C4C4C"/>
              </a:solidFill>
              <a:latin typeface="Arial" panose="020B0604020202020204" pitchFamily="34" charset="0"/>
            </a:endParaRPr>
          </a:p>
          <a:p>
            <a:r>
              <a:rPr lang="cs-CZ" b="0" i="0" dirty="0" smtClean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Další technické nároky na uživatele</a:t>
            </a:r>
          </a:p>
          <a:p>
            <a:r>
              <a:rPr lang="cs-CZ" dirty="0" smtClean="0">
                <a:solidFill>
                  <a:srgbClr val="4C4C4C"/>
                </a:solidFill>
                <a:latin typeface="Arial" panose="020B0604020202020204" pitchFamily="34" charset="0"/>
              </a:rPr>
              <a:t>Finance navíc</a:t>
            </a:r>
            <a:endParaRPr lang="cs-CZ" b="0" i="0" dirty="0">
              <a:solidFill>
                <a:srgbClr val="4C4C4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Examity Grows by 100% in 20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1028" name="Picture 4" descr="(PRNewsfoto/Examity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5763" y="9015583"/>
            <a:ext cx="221391" cy="7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udents raise concerns over virtual proctoring | The Daily Illin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030" y="4935899"/>
            <a:ext cx="2955822" cy="104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roctorU brings artificial intelligence to online proctoring with the  introduction of ProctorU Au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92" y="4971230"/>
            <a:ext cx="2339016" cy="97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xamity Launches AI Enabled Proctoring Solution at UC Dav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374" y="4815731"/>
            <a:ext cx="2452297" cy="12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afe Exam Browser - Dem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03" y="1497065"/>
            <a:ext cx="3128203" cy="227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23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37792" y="1488247"/>
            <a:ext cx="10515600" cy="1325563"/>
          </a:xfrm>
        </p:spPr>
        <p:txBody>
          <a:bodyPr/>
          <a:lstStyle/>
          <a:p>
            <a:r>
              <a:rPr lang="cs-CZ" dirty="0" smtClean="0"/>
              <a:t>Děkuji za pozornost.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44208" y="3107773"/>
            <a:ext cx="3631096" cy="4351338"/>
          </a:xfrm>
        </p:spPr>
        <p:txBody>
          <a:bodyPr/>
          <a:lstStyle/>
          <a:p>
            <a:pPr marL="0" indent="0" algn="r">
              <a:buNone/>
              <a:defRPr/>
            </a:pPr>
            <a:r>
              <a:rPr lang="cs-CZ" dirty="0"/>
              <a:t>Lucie Rohlíková</a:t>
            </a:r>
          </a:p>
          <a:p>
            <a:pPr marL="0" indent="0" algn="r">
              <a:buNone/>
              <a:defRPr/>
            </a:pPr>
            <a:r>
              <a:rPr lang="cs-CZ" dirty="0">
                <a:hlinkClick r:id="rId2"/>
              </a:rPr>
              <a:t>lrohlik</a:t>
            </a:r>
            <a:r>
              <a:rPr lang="en-US" dirty="0">
                <a:hlinkClick r:id="rId2"/>
              </a:rPr>
              <a:t>@</a:t>
            </a:r>
            <a:r>
              <a:rPr lang="cs-CZ" dirty="0">
                <a:hlinkClick r:id="rId2"/>
              </a:rPr>
              <a:t>rek.zcu.cz</a:t>
            </a:r>
            <a:endParaRPr lang="cs-CZ" dirty="0"/>
          </a:p>
          <a:p>
            <a:pPr marL="0" indent="0" algn="r">
              <a:buNone/>
              <a:defRPr/>
            </a:pPr>
            <a:r>
              <a:rPr lang="en-US" dirty="0" err="1"/>
              <a:t>tel</a:t>
            </a:r>
            <a:r>
              <a:rPr lang="en-US" dirty="0"/>
              <a:t>: 604 115 360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043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70" y="346351"/>
            <a:ext cx="9715500" cy="52959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8504" y="564225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hlinkClick r:id="rId3"/>
              </a:rPr>
              <a:t>https://www.msmt.cz/vzdelavani/vysoke-skolstvi/moznosti-overovani-vysledku-uceni-a-kompetenci-distancni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252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7237" y="751344"/>
            <a:ext cx="1041558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i="0" dirty="0" smtClean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Lze v době nouzového stavu realizovat prezenční zkoušky? Na základě kterého platného dokumentu? A za jakých podmínek?</a:t>
            </a:r>
          </a:p>
          <a:p>
            <a:endParaRPr lang="cs-CZ" sz="2800" b="0" i="0" dirty="0" smtClean="0">
              <a:solidFill>
                <a:srgbClr val="4C4C4C"/>
              </a:solidFill>
              <a:effectLst/>
              <a:latin typeface="Arial" panose="020B0604020202020204" pitchFamily="34" charset="0"/>
            </a:endParaRPr>
          </a:p>
          <a:p>
            <a:r>
              <a:rPr lang="cs-CZ" sz="2800" b="0" i="0" dirty="0" smtClean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Zkoušky je možné konat za účasti maximálně 10 osob (dle usnesení vlády č. 1112). </a:t>
            </a:r>
          </a:p>
          <a:p>
            <a:endParaRPr lang="cs-CZ" sz="2800" dirty="0">
              <a:solidFill>
                <a:srgbClr val="4C4C4C"/>
              </a:solidFill>
              <a:latin typeface="Arial" panose="020B0604020202020204" pitchFamily="34" charset="0"/>
            </a:endParaRPr>
          </a:p>
          <a:p>
            <a:r>
              <a:rPr lang="cs-CZ" sz="2800" dirty="0">
                <a:solidFill>
                  <a:srgbClr val="4C4C4C"/>
                </a:solidFill>
                <a:latin typeface="Arial" panose="020B0604020202020204" pitchFamily="34" charset="0"/>
              </a:rPr>
              <a:t>U</a:t>
            </a:r>
            <a:r>
              <a:rPr lang="cs-CZ" sz="2800" b="0" i="0" dirty="0" smtClean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snesení vlády č. 1113, ve znění usnesení vlády č. 1142, stanoví výjimky z omezení volného pohybu. Mezi výjimky je zařazena též účast na vzdělávání včetně praxí a na zkouškách. </a:t>
            </a:r>
          </a:p>
          <a:p>
            <a:r>
              <a:rPr lang="cs-CZ" sz="2800" b="0" i="0" dirty="0" smtClean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 </a:t>
            </a:r>
            <a:endParaRPr lang="cs-CZ" sz="2800" b="0" i="0" dirty="0">
              <a:solidFill>
                <a:srgbClr val="4C4C4C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60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7237" y="751344"/>
            <a:ext cx="104155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i="0" dirty="0" smtClean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Při prezenčním konání zkoušek je třeba dodržovat zejména dvě podmínky:</a:t>
            </a:r>
          </a:p>
          <a:p>
            <a:r>
              <a:rPr lang="cs-CZ" sz="2800" b="0" i="0" dirty="0" smtClean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/>
            </a:r>
            <a:br>
              <a:rPr lang="cs-CZ" sz="2800" b="0" i="0" dirty="0" smtClean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</a:br>
            <a:r>
              <a:rPr lang="cs-CZ" sz="2800" b="0" i="0" dirty="0" smtClean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.   </a:t>
            </a:r>
            <a:endParaRPr lang="cs-CZ" sz="2800" b="0" i="0" dirty="0">
              <a:solidFill>
                <a:srgbClr val="4C4C4C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237" y="2015772"/>
            <a:ext cx="4647189" cy="348539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57237" y="2015772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dirty="0">
                <a:solidFill>
                  <a:srgbClr val="4C4C4C"/>
                </a:solidFill>
                <a:latin typeface="Arial" panose="020B0604020202020204" pitchFamily="34" charset="0"/>
              </a:rPr>
              <a:t>1. V souladu s mimořádným opatření Ministerstva zdravotnictví (MZDR 15757/2020-37/MIN/KAN) je třeba také nosit roušky ve všech vnitřních prostorách mimo bydliště.</a:t>
            </a:r>
          </a:p>
          <a:p>
            <a:endParaRPr lang="cs-CZ" sz="2400" dirty="0">
              <a:solidFill>
                <a:srgbClr val="4C4C4C"/>
              </a:solidFill>
              <a:latin typeface="Arial" panose="020B0604020202020204" pitchFamily="34" charset="0"/>
            </a:endParaRPr>
          </a:p>
          <a:p>
            <a:r>
              <a:rPr lang="cs-CZ" sz="2400" dirty="0">
                <a:solidFill>
                  <a:srgbClr val="4C4C4C"/>
                </a:solidFill>
                <a:latin typeface="Arial" panose="020B0604020202020204" pitchFamily="34" charset="0"/>
              </a:rPr>
              <a:t>2. Usnesení vlády č. 1113, ve znění usnesení vlády č. 1142, stanoví pro studenty rozestupy 2 </a:t>
            </a:r>
            <a:r>
              <a:rPr lang="cs-CZ" sz="2400" dirty="0" smtClean="0">
                <a:solidFill>
                  <a:srgbClr val="4C4C4C"/>
                </a:solidFill>
                <a:latin typeface="Arial" panose="020B0604020202020204" pitchFamily="34" charset="0"/>
              </a:rPr>
              <a:t>m, pokud je možné.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1506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93913" y="708995"/>
            <a:ext cx="360790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i="0" dirty="0" smtClean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Lze zápočet považovat v daném kontextu rovněž za zkoušku?</a:t>
            </a:r>
            <a:endParaRPr lang="cs-CZ" sz="2800" b="0" i="0" dirty="0" smtClean="0">
              <a:solidFill>
                <a:srgbClr val="4C4C4C"/>
              </a:solidFill>
              <a:effectLst/>
              <a:latin typeface="Arial" panose="020B0604020202020204" pitchFamily="34" charset="0"/>
            </a:endParaRPr>
          </a:p>
          <a:p>
            <a:endParaRPr lang="cs-CZ" sz="2800" b="0" i="0" dirty="0" smtClean="0">
              <a:solidFill>
                <a:srgbClr val="4C4C4C"/>
              </a:solidFill>
              <a:effectLst/>
              <a:latin typeface="Arial" panose="020B0604020202020204" pitchFamily="34" charset="0"/>
            </a:endParaRPr>
          </a:p>
          <a:p>
            <a:r>
              <a:rPr lang="cs-CZ" sz="2800" b="0" i="0" dirty="0" smtClean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V kontextu usnesení vlády je možné považovat zápočet za zkoušku, a je tedy možné jej uskutečnit prezenčně za výše uvedených podmínek. </a:t>
            </a:r>
            <a:endParaRPr lang="cs-CZ" sz="2800" b="0" i="0" dirty="0">
              <a:solidFill>
                <a:srgbClr val="4C4C4C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723" y="1690688"/>
            <a:ext cx="6158171" cy="410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0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52331" y="1015161"/>
            <a:ext cx="852777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i="0" dirty="0" smtClean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Jak postupovat v případě, že student požaduje distanční ověření znalostí?</a:t>
            </a:r>
            <a:endParaRPr lang="cs-CZ" sz="2800" b="0" i="0" dirty="0" smtClean="0">
              <a:solidFill>
                <a:srgbClr val="4C4C4C"/>
              </a:solidFill>
              <a:effectLst/>
              <a:latin typeface="Arial" panose="020B0604020202020204" pitchFamily="34" charset="0"/>
            </a:endParaRPr>
          </a:p>
          <a:p>
            <a:endParaRPr lang="cs-CZ" sz="2800" b="0" i="0" dirty="0" smtClean="0">
              <a:solidFill>
                <a:srgbClr val="4C4C4C"/>
              </a:solidFill>
              <a:effectLst/>
              <a:latin typeface="Arial" panose="020B0604020202020204" pitchFamily="34" charset="0"/>
            </a:endParaRPr>
          </a:p>
          <a:p>
            <a:r>
              <a:rPr lang="cs-CZ" sz="2800" b="0" i="0" dirty="0" smtClean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Formulace usnesení vlády č. 1112 umožňuje konání prezenčních zkoušek do 10 osob. Pokud student požaduje distanční konání zkoušky, například z důvodu zdravotního rizika nebo z důvodu odstěhování z kolejí, může mu vysoká škola vyhovět, nicméně má právo i nevyhovět a konat zkoušku v souladu se Studijním a zkušebním řádem. </a:t>
            </a:r>
            <a:r>
              <a:rPr lang="cs-CZ" b="0" i="0" dirty="0" smtClean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 </a:t>
            </a:r>
            <a:endParaRPr lang="cs-CZ" b="0" i="0" dirty="0">
              <a:solidFill>
                <a:srgbClr val="4C4C4C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63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46043" y="612845"/>
            <a:ext cx="103267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4C4C4C"/>
                </a:solidFill>
                <a:latin typeface="Arial" panose="020B0604020202020204" pitchFamily="34" charset="0"/>
              </a:rPr>
              <a:t>S</a:t>
            </a:r>
            <a:r>
              <a:rPr lang="cs-CZ" sz="2800" b="1" i="0" dirty="0" smtClean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tudent je ze zdravotního hlediska v rizikové skupině?</a:t>
            </a:r>
            <a:endParaRPr lang="cs-CZ" sz="2800" b="0" i="0" dirty="0" smtClean="0">
              <a:solidFill>
                <a:srgbClr val="4C4C4C"/>
              </a:solidFill>
              <a:effectLst/>
              <a:latin typeface="Arial" panose="020B0604020202020204" pitchFamily="34" charset="0"/>
            </a:endParaRPr>
          </a:p>
          <a:p>
            <a:r>
              <a:rPr lang="cs-CZ" sz="2800" b="0" i="0" dirty="0" smtClean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Obdobně jako je uvedeno výše, může mu vysoká škola žádosti vyhovět, nicméně má právo i nevyhovět a konat zkoušku v souladu se Studijním a zkušebním řádem. </a:t>
            </a:r>
          </a:p>
          <a:p>
            <a:endParaRPr lang="cs-CZ" sz="2800" dirty="0">
              <a:solidFill>
                <a:srgbClr val="4C4C4C"/>
              </a:solidFill>
              <a:latin typeface="Arial" panose="020B0604020202020204" pitchFamily="34" charset="0"/>
            </a:endParaRPr>
          </a:p>
          <a:p>
            <a:r>
              <a:rPr lang="cs-CZ" sz="2800" b="1" dirty="0">
                <a:solidFill>
                  <a:srgbClr val="4C4C4C"/>
                </a:solidFill>
                <a:latin typeface="Arial" panose="020B0604020202020204" pitchFamily="34" charset="0"/>
              </a:rPr>
              <a:t>V</a:t>
            </a:r>
            <a:r>
              <a:rPr lang="cs-CZ" sz="2800" b="1" i="0" dirty="0" smtClean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yučující je ze zdravotního hlediska v rizikové skupině?</a:t>
            </a:r>
            <a:endParaRPr lang="cs-CZ" sz="2800" b="0" i="0" dirty="0" smtClean="0">
              <a:solidFill>
                <a:srgbClr val="4C4C4C"/>
              </a:solidFill>
              <a:effectLst/>
              <a:latin typeface="Arial" panose="020B0604020202020204" pitchFamily="34" charset="0"/>
            </a:endParaRPr>
          </a:p>
          <a:p>
            <a:r>
              <a:rPr lang="cs-CZ" sz="2800" b="0" i="0" dirty="0" smtClean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Je-li v rizikové skupině vyučující, doporučujeme se se studentem dohodnout na distančním konání zkoušky. Nesouhlasí-li student, může mu vysoká škola po dohodě s vyučujícím nabídnout alternativní řešení (např. změna zkoušejícího, písemné přezkoušení apod.) tak, aby byl naplněn účel zkoušky.</a:t>
            </a:r>
            <a:endParaRPr lang="cs-CZ" sz="2800" b="0" i="0" dirty="0">
              <a:solidFill>
                <a:srgbClr val="4C4C4C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05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96957" y="1396903"/>
            <a:ext cx="1112188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4. V případě konání zkoušek, přijímacích zkoušek, státních závěrečných zkoušek, státních doktorských zkoušek a dalšího ověřování nabytých znalostí a dovedností distančním způsobem vysoká </a:t>
            </a:r>
            <a:r>
              <a:rPr lang="cs-CZ" sz="2400" b="1" dirty="0" smtClean="0"/>
              <a:t>škola přijme účinná opatření k vytvoření rovných podmínek pro studenty a zamezení neetickému jednání</a:t>
            </a:r>
            <a:r>
              <a:rPr lang="cs-CZ" sz="2400" dirty="0" smtClean="0"/>
              <a:t>. </a:t>
            </a:r>
          </a:p>
          <a:p>
            <a:endParaRPr lang="cs-CZ" sz="2400" dirty="0"/>
          </a:p>
          <a:p>
            <a:r>
              <a:rPr lang="cs-CZ" sz="2400" dirty="0" smtClean="0"/>
              <a:t>5. Vysoká škola zajistí, aby studenti byli předem informováni o podmínkách a průběhu státní závěrečné zkoušky konané distančním způsobem a o způsobu řešení náhlých technických problémů na straně studenta či vysoké školy. Současně zajistí naplnění všech podmínek stanovených zákonem o vysokých školách pro konání státních závěrečných zkoušek, včetně toho, že </a:t>
            </a:r>
            <a:r>
              <a:rPr lang="cs-CZ" sz="2400" b="1" dirty="0" smtClean="0"/>
              <a:t>státní zkouška se koná před zkušební komisí a průběh státní zkoušky a vyhlášení výsledku jsou veřejné</a:t>
            </a:r>
            <a:r>
              <a:rPr lang="cs-CZ" sz="2400" dirty="0" smtClean="0"/>
              <a:t>.</a:t>
            </a:r>
          </a:p>
          <a:p>
            <a:endParaRPr lang="cs-CZ" dirty="0"/>
          </a:p>
          <a:p>
            <a:r>
              <a:rPr lang="cs-CZ" sz="2000" dirty="0" smtClean="0"/>
              <a:t>Zdroj: </a:t>
            </a:r>
            <a:r>
              <a:rPr lang="cs-CZ" sz="2000" dirty="0" smtClean="0">
                <a:hlinkClick r:id="rId2"/>
              </a:rPr>
              <a:t>https://www.nauvs.cz/attachments/article/156/Metodick%C3%BD%20pokyn%20distancni_vzdelavani_AR_2020-2021.pdf</a:t>
            </a:r>
            <a:endParaRPr lang="cs-CZ" sz="2000" dirty="0"/>
          </a:p>
        </p:txBody>
      </p:sp>
      <p:sp>
        <p:nvSpPr>
          <p:cNvPr id="3" name="Obdélník 2"/>
          <p:cNvSpPr/>
          <p:nvPr/>
        </p:nvSpPr>
        <p:spPr>
          <a:xfrm>
            <a:off x="586409" y="442796"/>
            <a:ext cx="107839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Metodický pokyn NAÚ k využívání nástrojů distančního vzdělávání v prezenční a kombinované formě studia v akademickém roce 2020/2021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25883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4512</TotalTime>
  <Words>1111</Words>
  <Application>Microsoft Office PowerPoint</Application>
  <PresentationFormat>Širokoúhlá obrazovka</PresentationFormat>
  <Paragraphs>119</Paragraphs>
  <Slides>25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Symbol</vt:lpstr>
      <vt:lpstr>Motiv Office</vt:lpstr>
      <vt:lpstr> Distanční hodnocení  na vysoké škole</vt:lpstr>
      <vt:lpstr>Obsah webináře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Státní zkoušky</vt:lpstr>
      <vt:lpstr>Z hlediska instituce je možné</vt:lpstr>
      <vt:lpstr>Přijímací zkoušky</vt:lpstr>
      <vt:lpstr>Přijímací zkoušky</vt:lpstr>
      <vt:lpstr>Prezentace aplikace PowerPoint</vt:lpstr>
      <vt:lpstr>Prezentace aplikace PowerPoint</vt:lpstr>
      <vt:lpstr>Prezentace aplikace PowerPoint</vt:lpstr>
      <vt:lpstr>Prezentace aplikace PowerPoint</vt:lpstr>
      <vt:lpstr>Přehled metod online hodnocení</vt:lpstr>
      <vt:lpstr>Prezentace aplikace PowerPoint</vt:lpstr>
      <vt:lpstr>Tipy pro distanční zkoušku</vt:lpstr>
      <vt:lpstr>Tipy pro alternativní formy hodnocení</vt:lpstr>
      <vt:lpstr>Písemný test online</vt:lpstr>
      <vt:lpstr>Tipy pro omezení podvádění při testu</vt:lpstr>
      <vt:lpstr>Prezentace aplikace PowerPoint</vt:lpstr>
      <vt:lpstr>Děkuji za pozornost.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Distanční hodnocení  na VŠ</dc:title>
  <dc:creator>Lucie Rohlíková</dc:creator>
  <cp:lastModifiedBy>Lucie Rohlíková</cp:lastModifiedBy>
  <cp:revision>25</cp:revision>
  <cp:lastPrinted>2021-02-02T07:27:24Z</cp:lastPrinted>
  <dcterms:created xsi:type="dcterms:W3CDTF">2020-12-01T16:28:28Z</dcterms:created>
  <dcterms:modified xsi:type="dcterms:W3CDTF">2021-03-11T07:23:22Z</dcterms:modified>
</cp:coreProperties>
</file>